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41" r:id="rId4"/>
    <p:sldId id="267" r:id="rId5"/>
    <p:sldId id="268" r:id="rId6"/>
    <p:sldId id="306" r:id="rId7"/>
    <p:sldId id="307" r:id="rId8"/>
    <p:sldId id="266" r:id="rId9"/>
    <p:sldId id="280" r:id="rId10"/>
    <p:sldId id="281" r:id="rId11"/>
    <p:sldId id="282" r:id="rId12"/>
    <p:sldId id="289" r:id="rId13"/>
    <p:sldId id="284" r:id="rId14"/>
    <p:sldId id="285" r:id="rId15"/>
    <p:sldId id="286" r:id="rId16"/>
    <p:sldId id="287" r:id="rId17"/>
    <p:sldId id="28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9954F-03FA-41B2-8C40-092CCDC7B7FB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13D7C-8185-4A2D-9523-B8B4BA425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944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13D7C-8185-4A2D-9523-B8B4BA4254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9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13D7C-8185-4A2D-9523-B8B4BA4254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43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13D7C-8185-4A2D-9523-B8B4BA4254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74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13D7C-8185-4A2D-9523-B8B4BA4254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94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961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38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2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25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56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39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80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702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47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1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3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FFD51-FFDF-46C9-9358-76A7D197EB0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2E4AE-CE27-43B9-88D4-F8B010C96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7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51672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小大麦成熟期产量结构及产量性状调查</a:t>
            </a:r>
          </a:p>
        </p:txBody>
      </p:sp>
    </p:spTree>
    <p:extLst>
      <p:ext uri="{BB962C8B-B14F-4D97-AF65-F5344CB8AC3E}">
        <p14:creationId xmlns:p14="http://schemas.microsoft.com/office/powerpoint/2010/main" val="402496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8184F-21C2-4E61-AB89-A7B9AAE8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调查项目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A6E09B-422E-4EC8-A03E-A052EB434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56" y="1577747"/>
            <a:ext cx="8310644" cy="5284381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ts val="34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穗长</a:t>
            </a:r>
            <a:r>
              <a:rPr lang="zh-CN" altLang="en-US" sz="3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分别测量每个穗子的长度，自穗基部量至穗顶（不带芒）。以厘  </a:t>
            </a:r>
            <a:endParaRPr lang="en-US" altLang="zh-CN" sz="26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400"/>
              </a:lnSpc>
              <a:buNone/>
            </a:pPr>
            <a:r>
              <a:rPr lang="en-US" altLang="zh-CN" sz="26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6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米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为单位。</a:t>
            </a:r>
          </a:p>
          <a:p>
            <a:pPr algn="just">
              <a:lnSpc>
                <a:spcPts val="3400"/>
              </a:lnSpc>
            </a:pP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每穗总小穗数</a:t>
            </a:r>
            <a:r>
              <a:rPr lang="zh-CN" altLang="zh-CN" sz="3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每穗上所有的小穗。</a:t>
            </a:r>
          </a:p>
          <a:p>
            <a:pPr algn="just">
              <a:lnSpc>
                <a:spcPts val="3400"/>
              </a:lnSpc>
            </a:pP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每穗不孕小穗数：</a:t>
            </a:r>
            <a:r>
              <a:rPr lang="zh-CN" altLang="zh-CN" sz="2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每穗上整个小穗各小花</a:t>
            </a:r>
            <a:r>
              <a:rPr lang="zh-CN" altLang="zh-CN" sz="2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均不结实</a:t>
            </a:r>
            <a:r>
              <a:rPr lang="zh-CN" altLang="zh-CN" sz="2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的小穗的数目。不</a:t>
            </a:r>
            <a:endParaRPr lang="en-US" altLang="zh-CN" sz="26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400"/>
              </a:lnSpc>
              <a:buNone/>
            </a:pPr>
            <a:r>
              <a:rPr lang="en-US" altLang="zh-CN" sz="26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zh-CN" sz="26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孕</a:t>
            </a:r>
            <a:r>
              <a:rPr lang="zh-CN" altLang="zh-CN" sz="2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小穗</a:t>
            </a:r>
            <a:r>
              <a:rPr lang="en-US" altLang="zh-CN" sz="26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6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一般</a:t>
            </a:r>
            <a:r>
              <a:rPr lang="zh-CN" altLang="zh-CN" sz="2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在穗的顶部和基部</a:t>
            </a:r>
            <a:r>
              <a:rPr lang="zh-CN" altLang="zh-CN" sz="3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ts val="3400"/>
              </a:lnSpc>
            </a:pP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结实小穗数：</a:t>
            </a:r>
            <a:r>
              <a:rPr lang="zh-CN" altLang="zh-CN" sz="2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每个穗子上的结实小穗数，一个小穗内有</a:t>
            </a:r>
            <a:r>
              <a:rPr lang="en-US" altLang="zh-CN" sz="26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6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粒</a:t>
            </a:r>
            <a:r>
              <a:rPr lang="zh-CN" altLang="zh-CN" sz="2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种子，即为</a:t>
            </a:r>
            <a:endParaRPr lang="en-US" altLang="zh-CN" sz="26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400"/>
              </a:lnSpc>
              <a:buNone/>
            </a:pPr>
            <a:r>
              <a:rPr lang="en-US" altLang="zh-CN" sz="26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zh-CN" sz="26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结实</a:t>
            </a:r>
            <a:r>
              <a:rPr lang="zh-CN" altLang="zh-CN" sz="2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小穗。一般用每穗总小穗数与不孕小穗数的差计算</a:t>
            </a:r>
            <a:r>
              <a:rPr lang="zh-CN" altLang="zh-CN" sz="3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ts val="3400"/>
              </a:lnSpc>
            </a:pP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每穗粒数</a:t>
            </a:r>
            <a:r>
              <a:rPr lang="zh-CN" altLang="zh-CN" sz="3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每个穗子上的结实粒数。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9F8A12-7E6D-46C3-B0F7-70309F7AE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940" y="487680"/>
            <a:ext cx="3294380" cy="21962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29569-BD9A-400B-B51C-163D61D1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890" y="2909479"/>
            <a:ext cx="2288481" cy="34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9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6410B-9652-484F-B095-1FCE359B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56" y="216269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调查项目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8F032-1FFB-444B-A821-1769CCD3C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03" y="1616260"/>
            <a:ext cx="7508357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ts val="3400"/>
              </a:lnSpc>
            </a:pP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穗粒重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：将考种的麦穗混合脱粒，风干后称重，除以总麦穗数，即为穗粒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4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重。以克为单位。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400"/>
              </a:lnSpc>
              <a:buClr>
                <a:srgbClr val="FF0000"/>
              </a:buClr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千粒重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：从考种的样本籽粒中，随机数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组各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粒分别称重，以克为单位。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4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组重量之差不超过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组平均重量的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3%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，则将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组重量相加即为千粒重。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4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组重量之差超过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组平均重量的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3%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，应再数第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份，取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组中重量相  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4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近的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组相加即为千粒重。</a:t>
            </a:r>
          </a:p>
          <a:p>
            <a:pPr algn="just">
              <a:lnSpc>
                <a:spcPts val="34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经济系数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籽粒重量占该样本全部重量（不带根）的百分数。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8DDC3A-CDE9-48E6-83EF-74FFA361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56" y="3997841"/>
            <a:ext cx="3386903" cy="2428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3FD805-C4C2-4B11-878D-93FAEACC7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756" y="659218"/>
            <a:ext cx="3304672" cy="24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89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F52B-D56E-4B79-AD1E-7794515E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调查项目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0ABD5-4095-4F8A-BE13-F5A118F1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ts val="3400"/>
              </a:lnSpc>
            </a:pP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植株整齐度</a:t>
            </a:r>
          </a:p>
          <a:p>
            <a:pPr algn="just">
              <a:lnSpc>
                <a:spcPts val="34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整齐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株高相差不到一个麦穗的高度；</a:t>
            </a:r>
          </a:p>
          <a:p>
            <a:pPr algn="just">
              <a:lnSpc>
                <a:spcPts val="34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中等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少数相差一个麦穗的高度；</a:t>
            </a:r>
          </a:p>
          <a:p>
            <a:pPr algn="just">
              <a:lnSpc>
                <a:spcPts val="34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不整齐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多数相差一个麦穗的高度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52C9AA-618A-4031-93AB-44BFA8E0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295" y="273859"/>
            <a:ext cx="2952880" cy="20426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25528D-A8CC-425B-A3DD-06504ECFF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8" b="16105"/>
          <a:stretch/>
        </p:blipFill>
        <p:spPr>
          <a:xfrm>
            <a:off x="7719294" y="4541521"/>
            <a:ext cx="2952880" cy="22461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44AA76-19E2-4FD9-A7C8-5B19AB7C6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294" y="2360798"/>
            <a:ext cx="2952880" cy="21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4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B099B-84DE-4334-B84F-45F2600E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308564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麦田测产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D0F172-9675-4678-8FE3-F94DD6C54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61223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小麦单位面积产量由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单位面积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穗数、每穗粒数和粒重三个因素构成。小麦灌浆以后，前两因子固定，腊熟末期粒重亦固定。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麦田测产一般可进行两次：一次在乳熟期，测得穗数和每穗粒数，粒重则根据当年小麦后期生育状况与气候条件，并参照该品种常年千粒重推断；另一次在临收割前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接近腊熟末期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，测得亩穗数、穗粒数后，再通过穗脱粒后晒干称重来测得千粒重。</a:t>
            </a:r>
          </a:p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07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05E26-98C1-4CD1-88B0-DCE4B79E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麦田测产步骤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203264-7B24-48F8-BF5E-4DCA19895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49759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掌握整个田块面积、地形及生育状况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麦田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面积和地形关系到选点数目及样点分布，而生长状况则直接影响到测产结果的准确性。要目测全田各地段麦株稀、稠、高、矮、麦穗大小和成熟度等指标的整齐度，如果各地段麦株生育差异很大，特别是测定大块土地上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几十亩到几百亩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的产量时，必须根据全段目测结果分类，并按类别计算面积比例，最后再分级选点取样和按比例测出全田或全地段产量。</a:t>
            </a:r>
          </a:p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14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5DDA2-0A0C-4184-B4AA-B397FA743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76002" cy="4351338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选点取样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样点即小面积测产点的面积，应具有较高的代表性，这是测产的关键。具体数目要根据田块大小、地形及生长整齐度来确定，通常五亩以内生长又较整齐的麦田，可采取对角线方法选取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4-5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个样点，面积再小时可采取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点取样，四周样点要距地边一公尺以上，个别样点如缺乏代表性应作适当调整。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F548DAD-CD55-47EB-923B-D18DD84F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麦田测产步骤</a:t>
            </a:r>
          </a:p>
        </p:txBody>
      </p:sp>
    </p:spTree>
    <p:extLst>
      <p:ext uri="{BB962C8B-B14F-4D97-AF65-F5344CB8AC3E}">
        <p14:creationId xmlns:p14="http://schemas.microsoft.com/office/powerpoint/2010/main" val="391290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B5CD9-D49A-4C31-8121-ABAE3820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麦田测产步骤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D66D5-DA3B-4017-8BB1-15435F287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测量样点面积、穗数及单穗粒数，然后计算产量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每个样点取一平方米的样方一个，数清样方内的有效穗数，求出每亩穗数：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再在每个样点内随机数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株的每穗结实粒数，求出每穗实粒数，若在临近收获前测产，还需要测定籽粒千粒重，然后根据上述三因素的测定结果，求出产量：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548AE5-261C-430F-BFE6-7479597EB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12" y="3064177"/>
            <a:ext cx="3534578" cy="5816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CBE088-1BD6-42E8-9943-5552DD25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463" y="5524668"/>
            <a:ext cx="6115079" cy="5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2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D090B-7B96-4430-82CD-6D795E0D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麦田测产步骤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CDFAE-3054-4CAD-AB8C-254475D03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724" y="1690688"/>
            <a:ext cx="9634979" cy="435133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上述测产数值系每公顷净面积产量，又是毫无损失脱粒干净的数字，故属理论产量。麦田畦作时，畦埂、畦沟占地较多的应乘以土地利用率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(%)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，另外再乘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95%(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减去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5%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未脱净的数字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，则理论产量和实收产量可基本相符。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实际产量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：实际收获的产量。试验田应分别单打单收，得出实际产量。如因劳力紧张或其他条件限制不能单收单打时，可采取收割小区推算产量的方法。方法如下：在成熟时，在试验田中选择有代表性的小区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3~5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区，小区面积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4~6m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。脱粒晒干后，称重推算出每平方米或每公顷产量。</a:t>
            </a:r>
          </a:p>
          <a:p>
            <a:pPr algn="just">
              <a:lnSpc>
                <a:spcPct val="150000"/>
              </a:lnSpc>
            </a:pPr>
            <a:endParaRPr lang="zh-CN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356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1545" y="519616"/>
            <a:ext cx="8208912" cy="4124978"/>
          </a:xfrm>
          <a:prstGeom prst="roundRect">
            <a:avLst>
              <a:gd name="adj" fmla="val 8594"/>
            </a:avLst>
          </a:prstGeom>
          <a:noFill/>
          <a:ln w="19050">
            <a:solidFill>
              <a:schemeClr val="accent1">
                <a:shade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411" name="文本框 5"/>
          <p:cNvSpPr txBox="1">
            <a:spLocks noChangeArrowheads="1"/>
          </p:cNvSpPr>
          <p:nvPr/>
        </p:nvSpPr>
        <p:spPr bwMode="auto">
          <a:xfrm>
            <a:off x="3863976" y="908050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千粒重</a:t>
            </a:r>
            <a:endParaRPr lang="en-US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12" name="文本框 6"/>
          <p:cNvSpPr txBox="1">
            <a:spLocks noChangeArrowheads="1"/>
          </p:cNvSpPr>
          <p:nvPr/>
        </p:nvSpPr>
        <p:spPr bwMode="auto">
          <a:xfrm>
            <a:off x="3245216" y="2776322"/>
            <a:ext cx="2040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单位面积穗数</a:t>
            </a:r>
            <a:endParaRPr lang="en-US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13" name="文本框 7"/>
          <p:cNvSpPr txBox="1">
            <a:spLocks noChangeArrowheads="1"/>
          </p:cNvSpPr>
          <p:nvPr/>
        </p:nvSpPr>
        <p:spPr bwMode="auto">
          <a:xfrm>
            <a:off x="3554595" y="4654103"/>
            <a:ext cx="142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每穗粒数</a:t>
            </a:r>
            <a:endParaRPr lang="en-US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14" name="矩形 1"/>
          <p:cNvSpPr>
            <a:spLocks noChangeArrowheads="1"/>
          </p:cNvSpPr>
          <p:nvPr/>
        </p:nvSpPr>
        <p:spPr bwMode="auto">
          <a:xfrm>
            <a:off x="2351088" y="5196070"/>
            <a:ext cx="74898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高产的本质就是单位面积穗数、每穗粒数、千粒重三者之间的平衡</a:t>
            </a:r>
            <a:endParaRPr lang="en-US" altLang="en-US" sz="28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9397032" y="2647013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产量</a:t>
            </a:r>
            <a:endParaRPr lang="en-US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245216" y="2776322"/>
            <a:ext cx="1954857" cy="46166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860800" y="923636"/>
            <a:ext cx="1016000" cy="42487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666836" y="4654103"/>
            <a:ext cx="1209964" cy="4616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397033" y="2647013"/>
            <a:ext cx="803424" cy="46166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43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Line 21">
            <a:extLst>
              <a:ext uri="{FF2B5EF4-FFF2-40B4-BE49-F238E27FC236}">
                <a16:creationId xmlns:a16="http://schemas.microsoft.com/office/drawing/2014/main" id="{301C1644-0740-4122-9936-6CE15F5C83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2400" y="1536700"/>
            <a:ext cx="0" cy="444500"/>
          </a:xfrm>
          <a:prstGeom prst="line">
            <a:avLst/>
          </a:prstGeom>
          <a:noFill/>
          <a:ln w="28575" cap="flat" algn="ctr">
            <a:solidFill>
              <a:srgbClr val="00CC00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0" name="Rectangle 22">
            <a:extLst>
              <a:ext uri="{FF2B5EF4-FFF2-40B4-BE49-F238E27FC236}">
                <a16:creationId xmlns:a16="http://schemas.microsoft.com/office/drawing/2014/main" id="{19D24D5F-A629-4554-BB56-776B50228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981200"/>
            <a:ext cx="1951037" cy="444500"/>
          </a:xfrm>
          <a:prstGeom prst="rect">
            <a:avLst/>
          </a:prstGeom>
          <a:solidFill>
            <a:srgbClr val="FFFFFF"/>
          </a:solidFill>
          <a:ln w="28575" cap="flat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zh-CN" altLang="en-US" sz="1600" b="1"/>
              <a:t>单位面积穗数</a:t>
            </a:r>
            <a:endParaRPr lang="zh-CN" altLang="en-US" sz="16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71" name="Rectangle 23">
            <a:extLst>
              <a:ext uri="{FF2B5EF4-FFF2-40B4-BE49-F238E27FC236}">
                <a16:creationId xmlns:a16="http://schemas.microsoft.com/office/drawing/2014/main" id="{7CBA7C8E-8691-406B-9709-A8085292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350" y="1981200"/>
            <a:ext cx="1366838" cy="444500"/>
          </a:xfrm>
          <a:prstGeom prst="rect">
            <a:avLst/>
          </a:prstGeom>
          <a:solidFill>
            <a:srgbClr val="FFFFFF"/>
          </a:solidFill>
          <a:ln w="28575" cap="flat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zh-CN" altLang="en-US" sz="1600" b="1"/>
              <a:t>穗粒数</a:t>
            </a:r>
            <a:endParaRPr lang="zh-CN" altLang="en-US" sz="16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72" name="Rectangle 24">
            <a:extLst>
              <a:ext uri="{FF2B5EF4-FFF2-40B4-BE49-F238E27FC236}">
                <a16:creationId xmlns:a16="http://schemas.microsoft.com/office/drawing/2014/main" id="{794C0C99-BE46-4C9A-ABCF-AB77B8A14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1981200"/>
            <a:ext cx="1562100" cy="444500"/>
          </a:xfrm>
          <a:prstGeom prst="rect">
            <a:avLst/>
          </a:prstGeom>
          <a:solidFill>
            <a:srgbClr val="FFFFFF"/>
          </a:solidFill>
          <a:ln w="28575" cap="flat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zh-CN" altLang="en-US" sz="1600" b="1"/>
              <a:t>千粒重</a:t>
            </a:r>
            <a:endParaRPr lang="zh-CN" altLang="en-US" sz="16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73" name="Line 25">
            <a:extLst>
              <a:ext uri="{FF2B5EF4-FFF2-40B4-BE49-F238E27FC236}">
                <a16:creationId xmlns:a16="http://schemas.microsoft.com/office/drawing/2014/main" id="{50F95D04-0B50-431D-AE23-A432341393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9250" y="2278063"/>
            <a:ext cx="1562100" cy="0"/>
          </a:xfrm>
          <a:prstGeom prst="line">
            <a:avLst/>
          </a:prstGeom>
          <a:noFill/>
          <a:ln w="28575" cap="flat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4" name="Line 26">
            <a:extLst>
              <a:ext uri="{FF2B5EF4-FFF2-40B4-BE49-F238E27FC236}">
                <a16:creationId xmlns:a16="http://schemas.microsoft.com/office/drawing/2014/main" id="{27C10CE3-F878-47BD-A2F6-9138725F7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8189" y="2278063"/>
            <a:ext cx="974725" cy="0"/>
          </a:xfrm>
          <a:prstGeom prst="line">
            <a:avLst/>
          </a:prstGeom>
          <a:noFill/>
          <a:ln w="28575" cap="flat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5" name="Line 27">
            <a:extLst>
              <a:ext uri="{FF2B5EF4-FFF2-40B4-BE49-F238E27FC236}">
                <a16:creationId xmlns:a16="http://schemas.microsoft.com/office/drawing/2014/main" id="{97E526CA-26CF-4845-9087-3BFFE24F8C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2425700"/>
            <a:ext cx="0" cy="444500"/>
          </a:xfrm>
          <a:prstGeom prst="line">
            <a:avLst/>
          </a:prstGeom>
          <a:noFill/>
          <a:ln w="28575" cap="flat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6" name="Line 28">
            <a:extLst>
              <a:ext uri="{FF2B5EF4-FFF2-40B4-BE49-F238E27FC236}">
                <a16:creationId xmlns:a16="http://schemas.microsoft.com/office/drawing/2014/main" id="{50D544EC-F19E-44CF-AE3C-22D0014A5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2870200"/>
            <a:ext cx="5854700" cy="0"/>
          </a:xfrm>
          <a:prstGeom prst="line">
            <a:avLst/>
          </a:prstGeom>
          <a:noFill/>
          <a:ln w="28575" cap="flat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7" name="Line 29">
            <a:extLst>
              <a:ext uri="{FF2B5EF4-FFF2-40B4-BE49-F238E27FC236}">
                <a16:creationId xmlns:a16="http://schemas.microsoft.com/office/drawing/2014/main" id="{F2056B36-D525-4B75-85D9-5D5B72C8EA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39225" y="2425700"/>
            <a:ext cx="0" cy="444500"/>
          </a:xfrm>
          <a:prstGeom prst="line">
            <a:avLst/>
          </a:prstGeom>
          <a:noFill/>
          <a:ln w="28575" cap="flat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8" name="Line 30">
            <a:extLst>
              <a:ext uri="{FF2B5EF4-FFF2-40B4-BE49-F238E27FC236}">
                <a16:creationId xmlns:a16="http://schemas.microsoft.com/office/drawing/2014/main" id="{98745E9D-9F2E-4225-9242-36435D20DB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9538" y="2425700"/>
            <a:ext cx="0" cy="444500"/>
          </a:xfrm>
          <a:prstGeom prst="line">
            <a:avLst/>
          </a:prstGeom>
          <a:noFill/>
          <a:ln w="28575" cap="flat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9" name="Line 31">
            <a:extLst>
              <a:ext uri="{FF2B5EF4-FFF2-40B4-BE49-F238E27FC236}">
                <a16:creationId xmlns:a16="http://schemas.microsoft.com/office/drawing/2014/main" id="{5FF12873-CC36-4B27-841E-0648938CDF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1536700"/>
            <a:ext cx="5854700" cy="0"/>
          </a:xfrm>
          <a:prstGeom prst="line">
            <a:avLst/>
          </a:prstGeom>
          <a:noFill/>
          <a:ln w="28575" cap="flat" algn="ctr">
            <a:solidFill>
              <a:srgbClr val="00CC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0" name="Line 32">
            <a:extLst>
              <a:ext uri="{FF2B5EF4-FFF2-40B4-BE49-F238E27FC236}">
                <a16:creationId xmlns:a16="http://schemas.microsoft.com/office/drawing/2014/main" id="{5D248623-0F1F-400A-B730-6998F3F154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39225" y="1536700"/>
            <a:ext cx="0" cy="444500"/>
          </a:xfrm>
          <a:prstGeom prst="line">
            <a:avLst/>
          </a:prstGeom>
          <a:noFill/>
          <a:ln w="28575" cap="flat" algn="ctr">
            <a:solidFill>
              <a:srgbClr val="00CC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1" name="Line 33">
            <a:extLst>
              <a:ext uri="{FF2B5EF4-FFF2-40B4-BE49-F238E27FC236}">
                <a16:creationId xmlns:a16="http://schemas.microsoft.com/office/drawing/2014/main" id="{F8536C1C-27CF-4433-ACDB-90AF78D6FD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1536700"/>
            <a:ext cx="0" cy="444500"/>
          </a:xfrm>
          <a:prstGeom prst="line">
            <a:avLst/>
          </a:prstGeom>
          <a:noFill/>
          <a:ln w="28575" cap="flat" algn="ctr">
            <a:solidFill>
              <a:srgbClr val="00CC00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2" name="Oval 34">
            <a:extLst>
              <a:ext uri="{FF2B5EF4-FFF2-40B4-BE49-F238E27FC236}">
                <a16:creationId xmlns:a16="http://schemas.microsoft.com/office/drawing/2014/main" id="{6CDA0391-1B9E-4A86-9EB8-985AC1974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139" y="1341438"/>
            <a:ext cx="390525" cy="341312"/>
          </a:xfrm>
          <a:prstGeom prst="ellipse">
            <a:avLst/>
          </a:prstGeom>
          <a:solidFill>
            <a:srgbClr val="FFFFFF"/>
          </a:solidFill>
          <a:ln w="28575" cap="flat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just"/>
            <a:r>
              <a:rPr lang="en-US" altLang="zh-CN" sz="1600" b="1">
                <a:solidFill>
                  <a:srgbClr val="00CC00"/>
                </a:solidFill>
              </a:rPr>
              <a:t>×</a:t>
            </a:r>
            <a:endParaRPr lang="en-US" altLang="zh-CN" sz="1600" b="1">
              <a:solidFill>
                <a:srgbClr val="00CC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83" name="Line 35">
            <a:extLst>
              <a:ext uri="{FF2B5EF4-FFF2-40B4-BE49-F238E27FC236}">
                <a16:creationId xmlns:a16="http://schemas.microsoft.com/office/drawing/2014/main" id="{3A26D103-5E34-4E40-AE53-7BF942D468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8189" y="2130425"/>
            <a:ext cx="974725" cy="0"/>
          </a:xfrm>
          <a:prstGeom prst="line">
            <a:avLst/>
          </a:prstGeom>
          <a:noFill/>
          <a:ln w="28575" cap="flat" algn="ctr">
            <a:solidFill>
              <a:srgbClr val="00CC00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4" name="Line 36">
            <a:extLst>
              <a:ext uri="{FF2B5EF4-FFF2-40B4-BE49-F238E27FC236}">
                <a16:creationId xmlns:a16="http://schemas.microsoft.com/office/drawing/2014/main" id="{A11228E5-CF9D-4FC7-B537-F7511FEB6A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9250" y="2130425"/>
            <a:ext cx="1562100" cy="0"/>
          </a:xfrm>
          <a:prstGeom prst="line">
            <a:avLst/>
          </a:prstGeom>
          <a:noFill/>
          <a:ln w="28575" cap="flat" algn="ctr">
            <a:solidFill>
              <a:srgbClr val="00CC00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5" name="Oval 37">
            <a:extLst>
              <a:ext uri="{FF2B5EF4-FFF2-40B4-BE49-F238E27FC236}">
                <a16:creationId xmlns:a16="http://schemas.microsoft.com/office/drawing/2014/main" id="{644EF5CE-0BE4-42BE-8D28-5CA996253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4" y="1933576"/>
            <a:ext cx="388937" cy="296863"/>
          </a:xfrm>
          <a:prstGeom prst="ellipse">
            <a:avLst/>
          </a:prstGeom>
          <a:noFill/>
          <a:ln w="28575" cap="flat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just"/>
            <a:r>
              <a:rPr lang="en-US" altLang="zh-CN" sz="1600" b="1">
                <a:solidFill>
                  <a:srgbClr val="00CC00"/>
                </a:solidFill>
              </a:rPr>
              <a:t>×</a:t>
            </a:r>
            <a:endParaRPr lang="en-US" altLang="zh-CN" sz="1600" b="1">
              <a:solidFill>
                <a:srgbClr val="00CC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86" name="Oval 38">
            <a:extLst>
              <a:ext uri="{FF2B5EF4-FFF2-40B4-BE49-F238E27FC236}">
                <a16:creationId xmlns:a16="http://schemas.microsoft.com/office/drawing/2014/main" id="{91265043-08C1-4027-911A-7A65E8AEE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9" y="1943101"/>
            <a:ext cx="390525" cy="296863"/>
          </a:xfrm>
          <a:prstGeom prst="ellipse">
            <a:avLst/>
          </a:prstGeom>
          <a:noFill/>
          <a:ln w="28575" cap="flat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just"/>
            <a:r>
              <a:rPr lang="en-US" altLang="zh-CN" sz="1600" b="1">
                <a:solidFill>
                  <a:srgbClr val="00CC00"/>
                </a:solidFill>
              </a:rPr>
              <a:t>×</a:t>
            </a:r>
            <a:endParaRPr lang="en-US" altLang="zh-CN" sz="1600" b="1">
              <a:solidFill>
                <a:srgbClr val="00CC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87" name="Line 39">
            <a:extLst>
              <a:ext uri="{FF2B5EF4-FFF2-40B4-BE49-F238E27FC236}">
                <a16:creationId xmlns:a16="http://schemas.microsoft.com/office/drawing/2014/main" id="{0E194437-B281-4A6D-9B5F-3C603134DF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213" y="2425700"/>
            <a:ext cx="0" cy="1779588"/>
          </a:xfrm>
          <a:prstGeom prst="line">
            <a:avLst/>
          </a:prstGeom>
          <a:noFill/>
          <a:ln w="28575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8" name="Line 40">
            <a:extLst>
              <a:ext uri="{FF2B5EF4-FFF2-40B4-BE49-F238E27FC236}">
                <a16:creationId xmlns:a16="http://schemas.microsoft.com/office/drawing/2014/main" id="{9074BD7C-474E-44DD-AF8F-B88D76D70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0300" y="2425701"/>
            <a:ext cx="0" cy="1927225"/>
          </a:xfrm>
          <a:prstGeom prst="line">
            <a:avLst/>
          </a:prstGeom>
          <a:noFill/>
          <a:ln w="28575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9" name="Line 41">
            <a:extLst>
              <a:ext uri="{FF2B5EF4-FFF2-40B4-BE49-F238E27FC236}">
                <a16:creationId xmlns:a16="http://schemas.microsoft.com/office/drawing/2014/main" id="{A087ADA0-4D26-4375-83F2-7300A344F7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3975" y="2425701"/>
            <a:ext cx="0" cy="1927225"/>
          </a:xfrm>
          <a:prstGeom prst="line">
            <a:avLst/>
          </a:prstGeom>
          <a:noFill/>
          <a:ln w="28575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90" name="Line 42">
            <a:extLst>
              <a:ext uri="{FF2B5EF4-FFF2-40B4-BE49-F238E27FC236}">
                <a16:creationId xmlns:a16="http://schemas.microsoft.com/office/drawing/2014/main" id="{18D8655C-159F-4C6A-AE9A-C56A2A557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5013" y="2278064"/>
            <a:ext cx="0" cy="1927225"/>
          </a:xfrm>
          <a:prstGeom prst="line">
            <a:avLst/>
          </a:prstGeom>
          <a:noFill/>
          <a:ln w="28575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91" name="Rectangle 43">
            <a:extLst>
              <a:ext uri="{FF2B5EF4-FFF2-40B4-BE49-F238E27FC236}">
                <a16:creationId xmlns:a16="http://schemas.microsoft.com/office/drawing/2014/main" id="{94A35DEF-91E3-48C1-9E08-25F25881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1" y="3019425"/>
            <a:ext cx="2341563" cy="1036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/>
            <a:r>
              <a:rPr lang="zh-CN" altLang="en-US" sz="1600" b="1"/>
              <a:t>始于出苗，决定于分蘖期至拔节期两极分化，定形于开花期左右。</a:t>
            </a:r>
            <a:endParaRPr lang="zh-CN" altLang="en-US" sz="16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92" name="Rectangle 44">
            <a:extLst>
              <a:ext uri="{FF2B5EF4-FFF2-40B4-BE49-F238E27FC236}">
                <a16:creationId xmlns:a16="http://schemas.microsoft.com/office/drawing/2014/main" id="{40D7C076-DC73-4F69-A932-090A4929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563" y="3019425"/>
            <a:ext cx="2343150" cy="1036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/>
            <a:r>
              <a:rPr lang="zh-CN" altLang="en-US" sz="1600" b="1"/>
              <a:t>始于单棱期，决定于孕穗期至开花期，定形于开花后</a:t>
            </a:r>
            <a:r>
              <a:rPr lang="en-US" altLang="zh-CN" sz="1600" b="1"/>
              <a:t>10</a:t>
            </a:r>
            <a:r>
              <a:rPr lang="zh-CN" altLang="en-US" sz="1600" b="1"/>
              <a:t>天左右。</a:t>
            </a:r>
            <a:endParaRPr lang="zh-CN" altLang="en-US" sz="16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93" name="Rectangle 45">
            <a:extLst>
              <a:ext uri="{FF2B5EF4-FFF2-40B4-BE49-F238E27FC236}">
                <a16:creationId xmlns:a16="http://schemas.microsoft.com/office/drawing/2014/main" id="{10DF2D89-0BF1-4C0C-9AF0-2BA4B54DA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926" y="3019425"/>
            <a:ext cx="1755775" cy="1036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/>
            <a:r>
              <a:rPr lang="zh-CN" altLang="en-US" sz="1600" b="1"/>
              <a:t>始于开花期，决定于灌浆期，定形于成熟期。</a:t>
            </a:r>
            <a:endParaRPr lang="zh-CN" altLang="en-US" sz="16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94" name="Rectangle 46">
            <a:extLst>
              <a:ext uri="{FF2B5EF4-FFF2-40B4-BE49-F238E27FC236}">
                <a16:creationId xmlns:a16="http://schemas.microsoft.com/office/drawing/2014/main" id="{08B7A89C-3E86-42A6-9CDC-43F123BC5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5084764"/>
            <a:ext cx="6635750" cy="5921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600" b="1" dirty="0"/>
              <a:t>产量构成因素间的决定关系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13501"/>
              </p:ext>
            </p:extLst>
          </p:nvPr>
        </p:nvGraphicFramePr>
        <p:xfrm>
          <a:off x="1190846" y="1722475"/>
          <a:ext cx="9480698" cy="4199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5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5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54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998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itchFamily="2" charset="-122"/>
                          <a:cs typeface="Times New Roman" panose="02020603050405020304" pitchFamily="18" charset="0"/>
                        </a:rPr>
                        <a:t>产量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水平（斤</a:t>
                      </a: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/</a:t>
                      </a: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亩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）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基本苗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（万株</a:t>
                      </a: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/</a:t>
                      </a: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亩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）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总蘖数（万株</a:t>
                      </a: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/</a:t>
                      </a: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亩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）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穗数（万株</a:t>
                      </a: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/</a:t>
                      </a: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亩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）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穗粒数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千粒重（</a:t>
                      </a: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g</a:t>
                      </a:r>
                      <a:r>
                        <a:rPr lang="zh-CN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）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冬前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春季最大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1000</a:t>
                      </a:r>
                      <a:r>
                        <a:rPr lang="zh-CN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以上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6-15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50-80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100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45-50-60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30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以上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40</a:t>
                      </a:r>
                      <a:r>
                        <a:rPr lang="zh-CN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以上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800-900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10-20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60-80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100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40-50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25-30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35</a:t>
                      </a:r>
                      <a:r>
                        <a:rPr lang="zh-CN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以上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500-700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15-25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60-80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100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35-45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20-30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30-35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300-500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15-20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50-70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90-100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30-40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15-25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30-35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9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300</a:t>
                      </a:r>
                      <a:r>
                        <a:rPr lang="zh-CN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以下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10-15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50-70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60-80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20-30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20±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</a:rPr>
                        <a:t>35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华文楷体" pitchFamily="2" charset="-122"/>
                        <a:ea typeface="华文楷体" pitchFamily="2" charset="-122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710" name="Rectangle 1"/>
          <p:cNvSpPr>
            <a:spLocks noChangeArrowheads="1"/>
          </p:cNvSpPr>
          <p:nvPr/>
        </p:nvSpPr>
        <p:spPr bwMode="auto">
          <a:xfrm>
            <a:off x="2481407" y="744631"/>
            <a:ext cx="72291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山东省小麦合理产量结构动态指标</a:t>
            </a:r>
          </a:p>
        </p:txBody>
      </p:sp>
    </p:spTree>
    <p:extLst>
      <p:ext uri="{BB962C8B-B14F-4D97-AF65-F5344CB8AC3E}">
        <p14:creationId xmlns:p14="http://schemas.microsoft.com/office/powerpoint/2010/main" val="191712618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287079"/>
            <a:ext cx="11681637" cy="65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42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Rectangle 49">
            <a:extLst>
              <a:ext uri="{FF2B5EF4-FFF2-40B4-BE49-F238E27FC236}">
                <a16:creationId xmlns:a16="http://schemas.microsoft.com/office/drawing/2014/main" id="{72782B84-B878-4A65-9F7C-D2DB18821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333376"/>
            <a:ext cx="6769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扬州 高邮 “扬麦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14” 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攻关田 现场实产验收亩产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571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公斤</a:t>
            </a:r>
          </a:p>
        </p:txBody>
      </p:sp>
      <p:pic>
        <p:nvPicPr>
          <p:cNvPr id="2098" name="Picture 50">
            <a:extLst>
              <a:ext uri="{FF2B5EF4-FFF2-40B4-BE49-F238E27FC236}">
                <a16:creationId xmlns:a16="http://schemas.microsoft.com/office/drawing/2014/main" id="{4A589C3D-6CF9-4143-BBC0-12A90619B4B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908051"/>
            <a:ext cx="7632700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9" name="Picture 51">
            <a:extLst>
              <a:ext uri="{FF2B5EF4-FFF2-40B4-BE49-F238E27FC236}">
                <a16:creationId xmlns:a16="http://schemas.microsoft.com/office/drawing/2014/main" id="{5DCAECB6-3F98-4777-A5AC-6443C1EA1FA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908051"/>
            <a:ext cx="7632700" cy="572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0" name="Picture 52">
            <a:extLst>
              <a:ext uri="{FF2B5EF4-FFF2-40B4-BE49-F238E27FC236}">
                <a16:creationId xmlns:a16="http://schemas.microsoft.com/office/drawing/2014/main" id="{16152FE2-C032-4BB6-BEAE-A54182FCBA4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908050"/>
            <a:ext cx="7704137" cy="577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1" name="Picture 53">
            <a:extLst>
              <a:ext uri="{FF2B5EF4-FFF2-40B4-BE49-F238E27FC236}">
                <a16:creationId xmlns:a16="http://schemas.microsoft.com/office/drawing/2014/main" id="{06AF01C1-85C0-4983-A6F3-6D71AB88B95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lum bright="24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1331598"/>
            <a:ext cx="8785225" cy="59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02" name="Rectangle 54">
            <a:extLst>
              <a:ext uri="{FF2B5EF4-FFF2-40B4-BE49-F238E27FC236}">
                <a16:creationId xmlns:a16="http://schemas.microsoft.com/office/drawing/2014/main" id="{A6F3E5E7-B346-4C71-BDE2-573865358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765176"/>
            <a:ext cx="7705725" cy="576263"/>
          </a:xfrm>
          <a:prstGeom prst="rect">
            <a:avLst/>
          </a:prstGeom>
          <a:solidFill>
            <a:srgbClr val="00CC99"/>
          </a:solidFill>
          <a:ln w="9525" cap="flat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产量结构：每亩穗数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30.08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万，每穗粒数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43.69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粒，千粒重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43.71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base">
                                        <p:cTn id="13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9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Rectangle 57">
            <a:extLst>
              <a:ext uri="{FF2B5EF4-FFF2-40B4-BE49-F238E27FC236}">
                <a16:creationId xmlns:a16="http://schemas.microsoft.com/office/drawing/2014/main" id="{BD79B448-7FBE-4B33-B110-083364DA9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4" y="404813"/>
            <a:ext cx="66246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苏州 昆山 “扬麦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13”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攻关田 现场实产验收亩产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563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公斤</a:t>
            </a:r>
          </a:p>
        </p:txBody>
      </p:sp>
      <p:pic>
        <p:nvPicPr>
          <p:cNvPr id="2106" name="Picture 58">
            <a:extLst>
              <a:ext uri="{FF2B5EF4-FFF2-40B4-BE49-F238E27FC236}">
                <a16:creationId xmlns:a16="http://schemas.microsoft.com/office/drawing/2014/main" id="{9F800616-18EF-4A90-B640-4B6F632ED88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908050"/>
            <a:ext cx="756126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7" name="Picture 59">
            <a:extLst>
              <a:ext uri="{FF2B5EF4-FFF2-40B4-BE49-F238E27FC236}">
                <a16:creationId xmlns:a16="http://schemas.microsoft.com/office/drawing/2014/main" id="{6C3E91F6-F010-4D84-AF63-9D6B3F7F470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908050"/>
            <a:ext cx="7559675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8" name="Picture 60">
            <a:extLst>
              <a:ext uri="{FF2B5EF4-FFF2-40B4-BE49-F238E27FC236}">
                <a16:creationId xmlns:a16="http://schemas.microsoft.com/office/drawing/2014/main" id="{B4F857A5-4AB1-4928-A54A-C57544A7242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908050"/>
            <a:ext cx="7561262" cy="567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9" name="Picture 61">
            <a:extLst>
              <a:ext uri="{FF2B5EF4-FFF2-40B4-BE49-F238E27FC236}">
                <a16:creationId xmlns:a16="http://schemas.microsoft.com/office/drawing/2014/main" id="{1F4C28AC-139E-432E-949A-49991BE3991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908050"/>
            <a:ext cx="7559675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0" name="Picture 62">
            <a:extLst>
              <a:ext uri="{FF2B5EF4-FFF2-40B4-BE49-F238E27FC236}">
                <a16:creationId xmlns:a16="http://schemas.microsoft.com/office/drawing/2014/main" id="{F39A67A5-052D-4BD7-BD05-12442808E21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762000"/>
            <a:ext cx="8402638" cy="593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11" name="Rectangle 63">
            <a:extLst>
              <a:ext uri="{FF2B5EF4-FFF2-40B4-BE49-F238E27FC236}">
                <a16:creationId xmlns:a16="http://schemas.microsoft.com/office/drawing/2014/main" id="{9313EC2C-4BB7-44CA-A7CC-CCE5E8E38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369" y="5894387"/>
            <a:ext cx="7705725" cy="576263"/>
          </a:xfrm>
          <a:prstGeom prst="rect">
            <a:avLst/>
          </a:prstGeom>
          <a:solidFill>
            <a:srgbClr val="00CC99"/>
          </a:solidFill>
          <a:ln w="9525" cap="flat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产量结构：每亩穗数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30.99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万，每穗粒数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43.01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粒，千粒重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43.38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3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9"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00" y="153192"/>
            <a:ext cx="10515600" cy="13255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产量性状调查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1" y="1690688"/>
            <a:ext cx="5903727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性状调察</a:t>
            </a:r>
            <a:r>
              <a:rPr lang="en-US" altLang="zh-CN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从产量构成因素方面对单株进行分析，考察不同品种、不同栽培措施对产量构成因素和单株生产力的影响，是生产效能的分析，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进行科学试验、评定品种及分析环境和栽培技术合理性必不可少的步骤</a:t>
            </a:r>
            <a:r>
              <a:rPr lang="zh-CN" altLang="zh-CN" sz="2400" dirty="0"/>
              <a:t>。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73590C-6F5F-4911-9165-C0163D66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874" y="1630193"/>
            <a:ext cx="4210493" cy="447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61E2D-F0C5-4741-8826-BC82759B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22" y="195443"/>
            <a:ext cx="10515600" cy="13255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调查项目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0120C-6463-440A-9EAF-0DC723300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577" y="1344857"/>
            <a:ext cx="6118563" cy="4386091"/>
          </a:xfrm>
        </p:spPr>
        <p:txBody>
          <a:bodyPr>
            <a:noAutofit/>
          </a:bodyPr>
          <a:lstStyle/>
          <a:p>
            <a:pPr algn="just">
              <a:lnSpc>
                <a:spcPts val="3400"/>
              </a:lnSpc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株高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：以主茎高度表示，指从分蘖节到主穗顶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不连芒的长度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的长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度，用厘米表示。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400"/>
              </a:lnSpc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节间长度和粗度：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一般测量主茎各节间，自上而下逐个测量各节间的长度，以厘米为单位。测量节间粗度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指茎秆地上部分第二节间的最大直径，以毫米表示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毫米为粗，小于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毫米为细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，介于二者之间为中。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400"/>
              </a:lnSpc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单株有效穗数：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全株能结实的穗数。穗子上只要有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个小花结实就算有效穗。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BAE79F-AF6D-4F19-9927-36C113F0E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47" y="156450"/>
            <a:ext cx="1662110" cy="22227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998D3C-6452-4F78-8F68-87F9F72E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62" y="2418187"/>
            <a:ext cx="4162559" cy="22174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86025D-A769-4E79-B9F7-EEDBFA3DB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068" b="-825"/>
          <a:stretch/>
        </p:blipFill>
        <p:spPr>
          <a:xfrm>
            <a:off x="8835070" y="4713594"/>
            <a:ext cx="1562139" cy="21444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F82C05-8A03-43F7-8A21-A90429C66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57" y="117457"/>
            <a:ext cx="1636787" cy="22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32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1349</Words>
  <Application>Microsoft Office PowerPoint</Application>
  <PresentationFormat>宽屏</PresentationFormat>
  <Paragraphs>112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华文楷体</vt:lpstr>
      <vt:lpstr>楷体</vt:lpstr>
      <vt:lpstr>Arial</vt:lpstr>
      <vt:lpstr>Times New Roman</vt:lpstr>
      <vt:lpstr>Wingdings</vt:lpstr>
      <vt:lpstr>Office 主题​​</vt:lpstr>
      <vt:lpstr>小大麦成熟期产量结构及产量性状调查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产量性状调查</vt:lpstr>
      <vt:lpstr>调查项目</vt:lpstr>
      <vt:lpstr>调查项目</vt:lpstr>
      <vt:lpstr>调查项目</vt:lpstr>
      <vt:lpstr>调查项目</vt:lpstr>
      <vt:lpstr>麦田测产</vt:lpstr>
      <vt:lpstr>麦田测产步骤</vt:lpstr>
      <vt:lpstr>麦田测产步骤</vt:lpstr>
      <vt:lpstr>麦田测产步骤</vt:lpstr>
      <vt:lpstr>麦田测产步骤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小大麦成熟期群体结构及产量性状调查</dc:title>
  <dc:creator>未定义</dc:creator>
  <cp:lastModifiedBy>lv chao</cp:lastModifiedBy>
  <cp:revision>30</cp:revision>
  <dcterms:created xsi:type="dcterms:W3CDTF">2018-05-26T01:50:04Z</dcterms:created>
  <dcterms:modified xsi:type="dcterms:W3CDTF">2020-05-31T07:29:54Z</dcterms:modified>
</cp:coreProperties>
</file>